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04" r:id="rId1"/>
  </p:sldMasterIdLst>
  <p:notesMasterIdLst>
    <p:notesMasterId r:id="rId18"/>
  </p:notesMasterIdLst>
  <p:sldIdLst>
    <p:sldId id="256" r:id="rId2"/>
    <p:sldId id="335" r:id="rId3"/>
    <p:sldId id="368" r:id="rId4"/>
    <p:sldId id="322" r:id="rId5"/>
    <p:sldId id="357" r:id="rId6"/>
    <p:sldId id="358" r:id="rId7"/>
    <p:sldId id="369" r:id="rId8"/>
    <p:sldId id="367" r:id="rId9"/>
    <p:sldId id="341" r:id="rId10"/>
    <p:sldId id="339" r:id="rId11"/>
    <p:sldId id="354" r:id="rId12"/>
    <p:sldId id="362" r:id="rId13"/>
    <p:sldId id="363" r:id="rId14"/>
    <p:sldId id="370" r:id="rId15"/>
    <p:sldId id="366" r:id="rId16"/>
    <p:sldId id="356" r:id="rId17"/>
  </p:sldIdLst>
  <p:sldSz cx="9906000" cy="6858000" type="A4"/>
  <p:notesSz cx="6858000" cy="9144000"/>
  <p:defaultTextStyle>
    <a:defPPr>
      <a:defRPr lang="ru-RU"/>
    </a:defPPr>
    <a:lvl1pPr marL="0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9185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8371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7556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6742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5927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15112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34298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53483" algn="l" defTabSz="103837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CC"/>
    <a:srgbClr val="00FF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86897" autoAdjust="0"/>
  </p:normalViewPr>
  <p:slideViewPr>
    <p:cSldViewPr>
      <p:cViewPr varScale="1">
        <p:scale>
          <a:sx n="97" d="100"/>
          <a:sy n="97" d="100"/>
        </p:scale>
        <p:origin x="-1656" y="-90"/>
      </p:cViewPr>
      <p:guideLst>
        <p:guide orient="horz" pos="2160"/>
        <p:guide pos="3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0FCD1-7A33-426D-A734-2094F7E942A1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B95B-769F-4E39-B6E7-6E40E8B8E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07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9185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38371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57556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76742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95927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115112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634298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153483" algn="l" defTabSz="103837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6B95B-769F-4E39-B6E7-6E40E8B8E68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6B95B-769F-4E39-B6E7-6E40E8B8E68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4" y="213044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6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2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5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0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3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9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01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AAAB-2417-49D1-9D88-6A08A0AF9033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76" y="206396"/>
            <a:ext cx="2228851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31" y="206396"/>
            <a:ext cx="6521451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AAAB-2417-49D1-9D88-6A08A0AF9033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93864" y="2666996"/>
            <a:ext cx="1806015" cy="3038397"/>
          </a:xfrm>
          <a:prstGeom prst="rect">
            <a:avLst/>
          </a:prstGeom>
        </p:spPr>
      </p:pic>
      <p:pic>
        <p:nvPicPr>
          <p:cNvPr id="13" name="Рисунок 12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37379" y="3746618"/>
            <a:ext cx="1315651" cy="2409531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387762">
            <a:off x="484995" y="3420176"/>
            <a:ext cx="2052837" cy="2286892"/>
          </a:xfrm>
          <a:prstGeom prst="rect">
            <a:avLst/>
          </a:prstGeom>
        </p:spPr>
      </p:pic>
      <p:pic>
        <p:nvPicPr>
          <p:cNvPr id="17" name="Рисунок 16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5726938" y="3238499"/>
            <a:ext cx="1809983" cy="2786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107959" y="3047997"/>
            <a:ext cx="1749396" cy="2943147"/>
          </a:xfrm>
          <a:prstGeom prst="rect">
            <a:avLst/>
          </a:prstGeom>
        </p:spPr>
      </p:pic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3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6578217" y="4286258"/>
            <a:ext cx="1263642" cy="23142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7047147" y="4494312"/>
            <a:ext cx="1716256" cy="1911936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5339958" y="4762512"/>
            <a:ext cx="1020997" cy="1869892"/>
          </a:xfrm>
          <a:prstGeom prst="rect">
            <a:avLst/>
          </a:prstGeom>
        </p:spPr>
      </p:pic>
      <p:pic>
        <p:nvPicPr>
          <p:cNvPr id="9" name="Рисунок 8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553901" y="4381509"/>
            <a:ext cx="1500589" cy="2309871"/>
          </a:xfrm>
          <a:prstGeom prst="rect">
            <a:avLst/>
          </a:prstGeom>
        </p:spPr>
      </p:pic>
      <p:pic>
        <p:nvPicPr>
          <p:cNvPr id="10" name="Рисунок 9" descr="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154776" y="4191007"/>
            <a:ext cx="1528637" cy="2571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12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12" y="290672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627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25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88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50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136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76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391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01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4" y="1200172"/>
            <a:ext cx="437515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4" y="1200172"/>
            <a:ext cx="437515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535120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732" indent="0">
              <a:buNone/>
              <a:defRPr sz="2000" b="1"/>
            </a:lvl2pPr>
            <a:lvl3pPr marL="925464" indent="0">
              <a:buNone/>
              <a:defRPr sz="1800" b="1"/>
            </a:lvl3pPr>
            <a:lvl4pPr marL="1388196" indent="0">
              <a:buNone/>
              <a:defRPr sz="1600" b="1"/>
            </a:lvl4pPr>
            <a:lvl5pPr marL="1850928" indent="0">
              <a:buNone/>
              <a:defRPr sz="1600" b="1"/>
            </a:lvl5pPr>
            <a:lvl6pPr marL="2313661" indent="0">
              <a:buNone/>
              <a:defRPr sz="1600" b="1"/>
            </a:lvl6pPr>
            <a:lvl7pPr marL="2776393" indent="0">
              <a:buNone/>
              <a:defRPr sz="1600" b="1"/>
            </a:lvl7pPr>
            <a:lvl8pPr marL="3239125" indent="0">
              <a:buNone/>
              <a:defRPr sz="1600" b="1"/>
            </a:lvl8pPr>
            <a:lvl9pPr marL="37018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20"/>
            <a:ext cx="43785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732" indent="0">
              <a:buNone/>
              <a:defRPr sz="2000" b="1"/>
            </a:lvl2pPr>
            <a:lvl3pPr marL="925464" indent="0">
              <a:buNone/>
              <a:defRPr sz="1800" b="1"/>
            </a:lvl3pPr>
            <a:lvl4pPr marL="1388196" indent="0">
              <a:buNone/>
              <a:defRPr sz="1600" b="1"/>
            </a:lvl4pPr>
            <a:lvl5pPr marL="1850928" indent="0">
              <a:buNone/>
              <a:defRPr sz="1600" b="1"/>
            </a:lvl5pPr>
            <a:lvl6pPr marL="2313661" indent="0">
              <a:buNone/>
              <a:defRPr sz="1600" b="1"/>
            </a:lvl6pPr>
            <a:lvl7pPr marL="2776393" indent="0">
              <a:buNone/>
              <a:defRPr sz="1600" b="1"/>
            </a:lvl7pPr>
            <a:lvl8pPr marL="3239125" indent="0">
              <a:buNone/>
              <a:defRPr sz="1600" b="1"/>
            </a:lvl8pPr>
            <a:lvl9pPr marL="37018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5" name="Рисунок 4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5" y="273057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6" y="273073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5" y="1435105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62732" indent="0">
              <a:buNone/>
              <a:defRPr sz="1200"/>
            </a:lvl2pPr>
            <a:lvl3pPr marL="925464" indent="0">
              <a:buNone/>
              <a:defRPr sz="1000"/>
            </a:lvl3pPr>
            <a:lvl4pPr marL="1388196" indent="0">
              <a:buNone/>
              <a:defRPr sz="900"/>
            </a:lvl4pPr>
            <a:lvl5pPr marL="1850928" indent="0">
              <a:buNone/>
              <a:defRPr sz="900"/>
            </a:lvl5pPr>
            <a:lvl6pPr marL="2313661" indent="0">
              <a:buNone/>
              <a:defRPr sz="900"/>
            </a:lvl6pPr>
            <a:lvl7pPr marL="2776393" indent="0">
              <a:buNone/>
              <a:defRPr sz="900"/>
            </a:lvl7pPr>
            <a:lvl8pPr marL="3239125" indent="0">
              <a:buNone/>
              <a:defRPr sz="900"/>
            </a:lvl8pPr>
            <a:lvl9pPr marL="37018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AAAB-2417-49D1-9D88-6A08A0AF9033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24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62732" indent="0">
              <a:buNone/>
              <a:defRPr sz="2800"/>
            </a:lvl2pPr>
            <a:lvl3pPr marL="925464" indent="0">
              <a:buNone/>
              <a:defRPr sz="2400"/>
            </a:lvl3pPr>
            <a:lvl4pPr marL="1388196" indent="0">
              <a:buNone/>
              <a:defRPr sz="2000"/>
            </a:lvl4pPr>
            <a:lvl5pPr marL="1850928" indent="0">
              <a:buNone/>
              <a:defRPr sz="2000"/>
            </a:lvl5pPr>
            <a:lvl6pPr marL="2313661" indent="0">
              <a:buNone/>
              <a:defRPr sz="2000"/>
            </a:lvl6pPr>
            <a:lvl7pPr marL="2776393" indent="0">
              <a:buNone/>
              <a:defRPr sz="2000"/>
            </a:lvl7pPr>
            <a:lvl8pPr marL="3239125" indent="0">
              <a:buNone/>
              <a:defRPr sz="2000"/>
            </a:lvl8pPr>
            <a:lvl9pPr marL="370185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0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62732" indent="0">
              <a:buNone/>
              <a:defRPr sz="1200"/>
            </a:lvl2pPr>
            <a:lvl3pPr marL="925464" indent="0">
              <a:buNone/>
              <a:defRPr sz="1000"/>
            </a:lvl3pPr>
            <a:lvl4pPr marL="1388196" indent="0">
              <a:buNone/>
              <a:defRPr sz="900"/>
            </a:lvl4pPr>
            <a:lvl5pPr marL="1850928" indent="0">
              <a:buNone/>
              <a:defRPr sz="900"/>
            </a:lvl5pPr>
            <a:lvl6pPr marL="2313661" indent="0">
              <a:buNone/>
              <a:defRPr sz="900"/>
            </a:lvl6pPr>
            <a:lvl7pPr marL="2776393" indent="0">
              <a:buNone/>
              <a:defRPr sz="900"/>
            </a:lvl7pPr>
            <a:lvl8pPr marL="3239125" indent="0">
              <a:buNone/>
              <a:defRPr sz="900"/>
            </a:lvl8pPr>
            <a:lvl9pPr marL="37018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AAAB-2417-49D1-9D88-6A08A0AF9033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2546" tIns="46273" rIns="92546" bIns="4627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2546" tIns="46273" rIns="92546" bIns="4627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4"/>
          </a:xfrm>
          <a:prstGeom prst="rect">
            <a:avLst/>
          </a:prstGeom>
        </p:spPr>
        <p:txBody>
          <a:bodyPr vert="horz" lIns="92546" tIns="46273" rIns="92546" bIns="462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5/16/2023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4" y="6356355"/>
            <a:ext cx="3136900" cy="365124"/>
          </a:xfrm>
          <a:prstGeom prst="rect">
            <a:avLst/>
          </a:prstGeom>
        </p:spPr>
        <p:txBody>
          <a:bodyPr vert="horz" lIns="92546" tIns="46273" rIns="92546" bIns="462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4"/>
          </a:xfrm>
          <a:prstGeom prst="rect">
            <a:avLst/>
          </a:prstGeom>
        </p:spPr>
        <p:txBody>
          <a:bodyPr vert="horz" lIns="92546" tIns="46273" rIns="92546" bIns="462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7" name="AutoShape 2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68540" y="-182033"/>
            <a:ext cx="323322" cy="397934"/>
          </a:xfrm>
          <a:prstGeom prst="rect">
            <a:avLst/>
          </a:prstGeom>
          <a:noFill/>
        </p:spPr>
        <p:txBody>
          <a:bodyPr vert="horz" wrap="square" lIns="103837" tIns="51919" rIns="103837" bIns="519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68540" y="-182033"/>
            <a:ext cx="323322" cy="397934"/>
          </a:xfrm>
          <a:prstGeom prst="rect">
            <a:avLst/>
          </a:prstGeom>
          <a:noFill/>
        </p:spPr>
        <p:txBody>
          <a:bodyPr vert="horz" wrap="square" lIns="103837" tIns="51919" rIns="103837" bIns="519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901.jpg"/>
          <p:cNvPicPr>
            <a:picLocks noChangeAspect="1"/>
          </p:cNvPicPr>
          <p:nvPr userDrawn="1"/>
        </p:nvPicPr>
        <p:blipFill>
          <a:blip r:embed="rId17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17">
            <a:lum bright="10000" contrast="20000"/>
          </a:blip>
          <a:srcRect t="8048" b="9882"/>
          <a:stretch>
            <a:fillRect/>
          </a:stretch>
        </p:blipFill>
        <p:spPr>
          <a:xfrm>
            <a:off x="1" y="0"/>
            <a:ext cx="9906000" cy="6858000"/>
          </a:xfrm>
          <a:prstGeom prst="frame">
            <a:avLst>
              <a:gd name="adj1" fmla="val 3304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651" r:id="rId13"/>
    <p:sldLayoutId id="2147483652" r:id="rId14"/>
    <p:sldLayoutId id="2147483654" r:id="rId15"/>
  </p:sldLayoutIdLst>
  <p:txStyles>
    <p:titleStyle>
      <a:lvl1pPr algn="ctr" defTabSz="925464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049" indent="-347049" algn="l" defTabSz="9254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1940" indent="-289208" algn="l" defTabSz="9254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6830" indent="-231366" algn="l" defTabSz="9254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9562" indent="-231366" algn="l" defTabSz="9254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2295" indent="-231366" algn="l" defTabSz="9254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027" indent="-231366" algn="l" defTabSz="9254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7759" indent="-231366" algn="l" defTabSz="9254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0491" indent="-231366" algn="l" defTabSz="9254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33223" indent="-231366" algn="l" defTabSz="9254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732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464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196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928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3661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6393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125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1857" algn="l" defTabSz="9254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1034" y="356680"/>
            <a:ext cx="8358246" cy="3090285"/>
          </a:xfrm>
          <a:prstGeom prst="rect">
            <a:avLst/>
          </a:prstGeom>
          <a:noFill/>
        </p:spPr>
        <p:txBody>
          <a:bodyPr wrap="square" lIns="103837" tIns="51919" rIns="103837" bIns="51919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ГОСУДАРСТВЕННОЕ КАЗЕННОЕ ДОШКОЛЬНОЕ ОБРАЗОВАТЕЛЬНОЕ УЧРЕЖДЕНИЕ </a:t>
            </a:r>
            <a:endParaRPr lang="ru-RU" dirty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  <a:p>
            <a:pPr algn="ctr"/>
            <a:r>
              <a:rPr lang="ru-RU" sz="2400" b="1" dirty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ДЕТСКИЙ САД № 25 «СОЛНЫШКО»</a:t>
            </a:r>
            <a:endParaRPr lang="ru-RU" dirty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  <a:p>
            <a:r>
              <a:rPr lang="ru-RU" sz="2400" b="1" dirty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 </a:t>
            </a:r>
            <a:endParaRPr lang="ru-RU" dirty="0" smtClean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  <a:p>
            <a:pPr lvl="1" algn="ctr"/>
            <a:endParaRPr lang="ru-RU" sz="1800" i="1" dirty="0" smtClean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Отчет о проделанной работе </a:t>
            </a:r>
          </a:p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за 2022-2023 учебный год</a:t>
            </a:r>
            <a:endParaRPr lang="ru-RU" sz="4000" b="1" dirty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95282" y="5715016"/>
            <a:ext cx="33337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Подготовила: инструктор по </a:t>
            </a:r>
            <a:endParaRPr kumimoji="0" lang="ru-RU" sz="1800" b="1" i="0" u="sng" strike="noStrike" cap="none" normalizeH="0" baseline="0" dirty="0" smtClean="0">
              <a:ln>
                <a:noFill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0800000" scaled="1"/>
                <a:tileRect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физической культуре</a:t>
            </a:r>
            <a:endParaRPr kumimoji="0" lang="ru-RU" sz="1800" b="1" i="0" u="sng" strike="noStrike" cap="none" normalizeH="0" baseline="0" dirty="0" smtClean="0">
              <a:ln>
                <a:noFill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0800000" scaled="1"/>
                <a:tileRect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Голованова Елена </a:t>
            </a:r>
            <a:r>
              <a:rPr kumimoji="0" lang="ru-RU" sz="1800" b="1" i="0" u="sng" strike="noStrike" cap="none" normalizeH="0" baseline="0" dirty="0" err="1" smtClean="0">
                <a:ln>
                  <a:noFill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Тамоновна</a:t>
            </a:r>
            <a:endParaRPr kumimoji="0" lang="ru-RU" sz="1800" b="1" i="0" u="sng" strike="noStrike" cap="none" normalizeH="0" baseline="0" dirty="0" smtClean="0">
              <a:ln>
                <a:noFill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0800000" scaled="1"/>
                <a:tileRect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4672829_3-p-sportivnie-foni-dlya-detskogo-sada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44385" name="Picture 1" descr="C:\Users\Маша Дима\Desktop\Лена садик доки 2021г\Лена садик док\ОТЧЕТЫ\фотки на отчет 2023\IMG_20230412_102643 (2).jpg"/>
          <p:cNvPicPr>
            <a:picLocks noChangeAspect="1" noChangeArrowheads="1"/>
          </p:cNvPicPr>
          <p:nvPr/>
        </p:nvPicPr>
        <p:blipFill>
          <a:blip r:embed="rId3" cstate="print"/>
          <a:srcRect l="12818" r="14855"/>
          <a:stretch>
            <a:fillRect/>
          </a:stretch>
        </p:blipFill>
        <p:spPr bwMode="auto">
          <a:xfrm>
            <a:off x="2881298" y="3352800"/>
            <a:ext cx="5643602" cy="3505200"/>
          </a:xfrm>
          <a:prstGeom prst="rect">
            <a:avLst/>
          </a:prstGeom>
          <a:noFill/>
        </p:spPr>
      </p:pic>
      <p:pic>
        <p:nvPicPr>
          <p:cNvPr id="144386" name="Picture 2" descr="C:\Users\Маша Дима\Desktop\Лена садик доки 2021г\Лена садик док\ОТЧЕТЫ\фотки на отчет 2023\IMG_20230412_103006.jpg"/>
          <p:cNvPicPr>
            <a:picLocks noChangeAspect="1" noChangeArrowheads="1"/>
          </p:cNvPicPr>
          <p:nvPr/>
        </p:nvPicPr>
        <p:blipFill>
          <a:blip r:embed="rId4" cstate="print"/>
          <a:srcRect l="17395" r="10278" b="8287"/>
          <a:stretch>
            <a:fillRect/>
          </a:stretch>
        </p:blipFill>
        <p:spPr bwMode="auto">
          <a:xfrm>
            <a:off x="238091" y="0"/>
            <a:ext cx="5768973" cy="32861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67512" y="928670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12 апреля</a:t>
            </a:r>
            <a:endParaRPr lang="ru-RU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4672829_3-p-sportivnie-foni-dlya-detskogo-sada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" y="0"/>
            <a:ext cx="9905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76" y="3786190"/>
            <a:ext cx="2091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1" name="Picture 1" descr="C:\Users\Маша Дима\Desktop\Лена садик доки 2021г\ФОТО 21-22\164978479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94" cy="3375446"/>
          </a:xfrm>
          <a:prstGeom prst="rect">
            <a:avLst/>
          </a:prstGeom>
          <a:noFill/>
        </p:spPr>
      </p:pic>
      <p:pic>
        <p:nvPicPr>
          <p:cNvPr id="97282" name="Picture 2" descr="C:\Users\Маша Дима\Desktop\Лена садик доки 2021г\ФОТО 21-22\16497847899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5810" y="-1"/>
            <a:ext cx="4500594" cy="3375445"/>
          </a:xfrm>
          <a:prstGeom prst="rect">
            <a:avLst/>
          </a:prstGeom>
          <a:noFill/>
        </p:spPr>
      </p:pic>
      <p:pic>
        <p:nvPicPr>
          <p:cNvPr id="97283" name="Picture 3" descr="C:\Users\Маша Дима\Desktop\Лена садик доки 2021г\ФОТО 21-22\1649784789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438" y="3429001"/>
            <a:ext cx="3500462" cy="331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 descr="C:\Users\Маша Дима\Desktop\Лена садик доки 2021г\Лена садик док\ОТЧЕТЫ\01607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8767" cy="4143380"/>
          </a:xfrm>
          <a:prstGeom prst="rect">
            <a:avLst/>
          </a:prstGeom>
          <a:noFill/>
        </p:spPr>
      </p:pic>
      <p:pic>
        <p:nvPicPr>
          <p:cNvPr id="164866" name="Picture 2" descr="C:\Users\Маша Дима\Desktop\Лена садик доки 2021г\Лена садик док\ОТЧЕТЫ\44923021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44" y="2750148"/>
            <a:ext cx="5810256" cy="410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 descr="C:\Users\Маша Дима\Desktop\Лена садик доки 2021г\Лена садик док\ОТЧЕТЫ\IMG_20220904_2057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84" y="142852"/>
            <a:ext cx="4708540" cy="6621384"/>
          </a:xfrm>
          <a:prstGeom prst="rect">
            <a:avLst/>
          </a:prstGeom>
          <a:noFill/>
        </p:spPr>
      </p:pic>
      <p:graphicFrame>
        <p:nvGraphicFramePr>
          <p:cNvPr id="166913" name="Object 1"/>
          <p:cNvGraphicFramePr>
            <a:graphicFrameLocks noChangeAspect="1"/>
          </p:cNvGraphicFramePr>
          <p:nvPr/>
        </p:nvGraphicFramePr>
        <p:xfrm>
          <a:off x="4911108" y="142852"/>
          <a:ext cx="4756799" cy="6572296"/>
        </p:xfrm>
        <a:graphic>
          <a:graphicData uri="http://schemas.openxmlformats.org/presentationml/2006/ole">
            <p:oleObj spid="_x0000_s166913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238092" y="214290"/>
          <a:ext cx="4572032" cy="6461898"/>
        </p:xfrm>
        <a:graphic>
          <a:graphicData uri="http://schemas.openxmlformats.org/presentationml/2006/ole">
            <p:oleObj spid="_x0000_s217090" name="PDF" r:id="rId3" imgW="0" imgH="0" progId="FoxitReader.Document">
              <p:embed/>
            </p:oleObj>
          </a:graphicData>
        </a:graphic>
      </p:graphicFrame>
      <p:graphicFrame>
        <p:nvGraphicFramePr>
          <p:cNvPr id="217091" name="Object 3"/>
          <p:cNvGraphicFramePr>
            <a:graphicFrameLocks noChangeAspect="1"/>
          </p:cNvGraphicFramePr>
          <p:nvPr/>
        </p:nvGraphicFramePr>
        <p:xfrm>
          <a:off x="5024438" y="214290"/>
          <a:ext cx="4572032" cy="6461898"/>
        </p:xfrm>
        <a:graphic>
          <a:graphicData uri="http://schemas.openxmlformats.org/presentationml/2006/ole">
            <p:oleObj spid="_x0000_s217091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95216" y="-7839"/>
          <a:ext cx="9704487" cy="6865839"/>
        </p:xfrm>
        <a:graphic>
          <a:graphicData uri="http://schemas.openxmlformats.org/presentationml/2006/ole">
            <p:oleObj spid="_x0000_s165890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287ffae0b95f01e7cba9420370427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1298" y="1857364"/>
            <a:ext cx="4786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4672829_3-p-sportivnie-foni-dlya-detskogo-sada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94" y="142864"/>
            <a:ext cx="4929222" cy="857255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Голованова Елена</a:t>
            </a:r>
            <a:br>
              <a:rPr lang="ru-RU" sz="36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Тамоновна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97633" name="Picture 1" descr="C:\Users\Маша Дима\Desktop\Лена садик доки 2021г\Лена садик док\ОТЧЕТЫ\фотки на отчет 2023\IMG_20221209_110235.jpg"/>
          <p:cNvPicPr>
            <a:picLocks noChangeAspect="1" noChangeArrowheads="1"/>
          </p:cNvPicPr>
          <p:nvPr/>
        </p:nvPicPr>
        <p:blipFill>
          <a:blip r:embed="rId4" cstate="print"/>
          <a:srcRect l="22000" t="19499" r="10000" b="8501"/>
          <a:stretch>
            <a:fillRect/>
          </a:stretch>
        </p:blipFill>
        <p:spPr bwMode="auto">
          <a:xfrm>
            <a:off x="738158" y="1714488"/>
            <a:ext cx="2580698" cy="364333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38488" y="1500175"/>
            <a:ext cx="6172212" cy="46259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Дата рождения: 21.08.1989г.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Специальность: Физическая культура и спорт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Место работы: ГКДОУ </a:t>
            </a:r>
            <a:r>
              <a:rPr lang="ru-RU" sz="2400" b="1" dirty="0" err="1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/с №25 «Солнышко»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Должность: инструктор по физической культуре </a:t>
            </a:r>
            <a:r>
              <a:rPr lang="en-US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Общий стаж: 13лет</a:t>
            </a:r>
          </a:p>
          <a:p>
            <a:r>
              <a:rPr lang="ru-RU" sz="2400" b="1" dirty="0" smtClean="0">
                <a:gradFill>
                  <a:gsLst>
                    <a:gs pos="56000">
                      <a:srgbClr val="FF0000"/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atin typeface="Times New Roman" pitchFamily="18" charset="0"/>
                <a:cs typeface="Times New Roman" pitchFamily="18" charset="0"/>
              </a:rPr>
              <a:t>В данном учреждении: 3,5 года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44" y="274638"/>
            <a:ext cx="8429684" cy="654032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 rot="863922">
            <a:off x="5284796" y="1366776"/>
            <a:ext cx="2084388" cy="982663"/>
          </a:xfrm>
          <a:prstGeom prst="cloudCallout">
            <a:avLst>
              <a:gd name="adj1" fmla="val -33433"/>
              <a:gd name="adj2" fmla="val 11142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1200" b="1" dirty="0"/>
          </a:p>
        </p:txBody>
      </p:sp>
      <p:sp>
        <p:nvSpPr>
          <p:cNvPr id="9" name="Выноска-облако 8"/>
          <p:cNvSpPr/>
          <p:nvPr/>
        </p:nvSpPr>
        <p:spPr>
          <a:xfrm rot="20202132">
            <a:off x="1155366" y="1619792"/>
            <a:ext cx="2481815" cy="1169269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(занятия)</a:t>
            </a:r>
            <a:endParaRPr lang="ru-RU" sz="1200" b="1" dirty="0"/>
          </a:p>
        </p:txBody>
      </p:sp>
      <p:sp>
        <p:nvSpPr>
          <p:cNvPr id="13" name="Выноска-облако 12"/>
          <p:cNvSpPr/>
          <p:nvPr/>
        </p:nvSpPr>
        <p:spPr>
          <a:xfrm rot="20599260">
            <a:off x="7637596" y="5180013"/>
            <a:ext cx="2161778" cy="9525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 и пальчиковая гимнастика</a:t>
            </a:r>
          </a:p>
        </p:txBody>
      </p:sp>
      <p:sp>
        <p:nvSpPr>
          <p:cNvPr id="14" name="Выноска-облако 13"/>
          <p:cNvSpPr/>
          <p:nvPr/>
        </p:nvSpPr>
        <p:spPr>
          <a:xfrm rot="20493503">
            <a:off x="264400" y="3433879"/>
            <a:ext cx="2160058" cy="96361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на улице</a:t>
            </a:r>
          </a:p>
        </p:txBody>
      </p:sp>
      <p:sp>
        <p:nvSpPr>
          <p:cNvPr id="18" name="Выноска-облако 17"/>
          <p:cNvSpPr/>
          <p:nvPr/>
        </p:nvSpPr>
        <p:spPr>
          <a:xfrm>
            <a:off x="460904" y="5715001"/>
            <a:ext cx="2160058" cy="91122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игры, игровые упражнения на прогулке</a:t>
            </a:r>
          </a:p>
        </p:txBody>
      </p:sp>
      <p:sp>
        <p:nvSpPr>
          <p:cNvPr id="20" name="Выноска-облако 19"/>
          <p:cNvSpPr/>
          <p:nvPr/>
        </p:nvSpPr>
        <p:spPr>
          <a:xfrm rot="1678720">
            <a:off x="7597782" y="2194948"/>
            <a:ext cx="2254481" cy="102711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двигательная деятельность</a:t>
            </a:r>
          </a:p>
        </p:txBody>
      </p:sp>
      <p:sp>
        <p:nvSpPr>
          <p:cNvPr id="21" name="Выноска-облако 20"/>
          <p:cNvSpPr/>
          <p:nvPr/>
        </p:nvSpPr>
        <p:spPr>
          <a:xfrm>
            <a:off x="928659" y="4643447"/>
            <a:ext cx="2285604" cy="96202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</p:txBody>
      </p:sp>
      <p:sp>
        <p:nvSpPr>
          <p:cNvPr id="22" name="Выноска-облако 21"/>
          <p:cNvSpPr/>
          <p:nvPr/>
        </p:nvSpPr>
        <p:spPr>
          <a:xfrm>
            <a:off x="3946915" y="5143512"/>
            <a:ext cx="2228850" cy="1309688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физкультурные досуги, спортивные праздники, развлечения, </a:t>
            </a:r>
          </a:p>
        </p:txBody>
      </p:sp>
      <p:sp>
        <p:nvSpPr>
          <p:cNvPr id="25" name="Выноска-облако 24"/>
          <p:cNvSpPr/>
          <p:nvPr/>
        </p:nvSpPr>
        <p:spPr>
          <a:xfrm>
            <a:off x="6191259" y="3500439"/>
            <a:ext cx="2385352" cy="100012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детьми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95301" y="428604"/>
            <a:ext cx="8675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n w="22225">
                  <a:solidFill>
                    <a:srgbClr val="297FD5"/>
                  </a:solidFill>
                  <a:prstDash val="solid"/>
                </a:ln>
                <a:solidFill>
                  <a:srgbClr val="297FD5">
                    <a:lumMod val="40000"/>
                    <a:lumOff val="60000"/>
                  </a:srgbClr>
                </a:solidFill>
              </a:rPr>
              <a:t>ФОРМЫ ОРГАНИЗАЦИИ ДВИГАТЕЛЬНОЙ АКТИВНОСТИ ДЕТЕЙ</a:t>
            </a:r>
          </a:p>
        </p:txBody>
      </p:sp>
      <p:pic>
        <p:nvPicPr>
          <p:cNvPr id="39957" name="Picture 21" descr="C:\Users\Маша Дима\Downloads\IMG_20221227_142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120" t="8214" b="15805"/>
          <a:stretch>
            <a:fillRect/>
          </a:stretch>
        </p:blipFill>
        <p:spPr bwMode="auto">
          <a:xfrm>
            <a:off x="3327786" y="2285992"/>
            <a:ext cx="2399126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Tm="448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" y="0"/>
            <a:ext cx="9901600" cy="6858000"/>
          </a:xfrm>
          <a:prstGeom prst="rect">
            <a:avLst/>
          </a:prstGeom>
        </p:spPr>
      </p:pic>
      <p:pic>
        <p:nvPicPr>
          <p:cNvPr id="124929" name="Picture 1" descr="C:\Users\Маша Дима\Desktop\Лена садик доки 2021г\ФОТО 21-22\1651132915175.jpg"/>
          <p:cNvPicPr>
            <a:picLocks noChangeAspect="1" noChangeArrowheads="1"/>
          </p:cNvPicPr>
          <p:nvPr/>
        </p:nvPicPr>
        <p:blipFill>
          <a:blip r:embed="rId3"/>
          <a:srcRect t="6093" b="34199"/>
          <a:stretch>
            <a:fillRect/>
          </a:stretch>
        </p:blipFill>
        <p:spPr bwMode="auto">
          <a:xfrm>
            <a:off x="6405538" y="0"/>
            <a:ext cx="3500462" cy="4000504"/>
          </a:xfrm>
          <a:prstGeom prst="rect">
            <a:avLst/>
          </a:prstGeom>
          <a:noFill/>
        </p:spPr>
      </p:pic>
      <p:pic>
        <p:nvPicPr>
          <p:cNvPr id="160769" name="Picture 1" descr="C:\Users\Маша Дима\Desktop\Лена садик доки 2021г\Лена садик док\ОТЧЕТЫ\фотки на отчет 2023\IMG_20230119_090706.jpg"/>
          <p:cNvPicPr>
            <a:picLocks noChangeAspect="1" noChangeArrowheads="1"/>
          </p:cNvPicPr>
          <p:nvPr/>
        </p:nvPicPr>
        <p:blipFill>
          <a:blip r:embed="rId4" cstate="print"/>
          <a:srcRect t="23804" b="24011"/>
          <a:stretch>
            <a:fillRect/>
          </a:stretch>
        </p:blipFill>
        <p:spPr bwMode="auto">
          <a:xfrm>
            <a:off x="0" y="0"/>
            <a:ext cx="3505200" cy="4071966"/>
          </a:xfrm>
          <a:prstGeom prst="rect">
            <a:avLst/>
          </a:prstGeom>
          <a:noFill/>
        </p:spPr>
      </p:pic>
      <p:pic>
        <p:nvPicPr>
          <p:cNvPr id="160770" name="Picture 2" descr="C:\Users\Маша Дима\Desktop\Лена садик доки 2021г\Лена садик док\ОТЧЕТЫ\фотки на отчет 2023\IMG_20230403_10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480" y="3929042"/>
            <a:ext cx="6520115" cy="2928958"/>
          </a:xfrm>
          <a:prstGeom prst="rect">
            <a:avLst/>
          </a:prstGeom>
          <a:noFill/>
        </p:spPr>
      </p:pic>
      <p:pic>
        <p:nvPicPr>
          <p:cNvPr id="160771" name="Picture 3" descr="C:\Users\Маша Дима\Desktop\Лена садик доки 2021г\Лена садик док\ОТЧЕТЫ\фотки на отчет 2023\IMG_20230112_093608.jpg"/>
          <p:cNvPicPr>
            <a:picLocks noChangeAspect="1" noChangeArrowheads="1"/>
          </p:cNvPicPr>
          <p:nvPr/>
        </p:nvPicPr>
        <p:blipFill>
          <a:blip r:embed="rId6" cstate="print"/>
          <a:srcRect l="15106" r="14855"/>
          <a:stretch>
            <a:fillRect/>
          </a:stretch>
        </p:blipFill>
        <p:spPr bwMode="auto">
          <a:xfrm>
            <a:off x="3309926" y="0"/>
            <a:ext cx="3643338" cy="3051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" y="0"/>
            <a:ext cx="9901600" cy="6858000"/>
          </a:xfrm>
          <a:prstGeom prst="rect">
            <a:avLst/>
          </a:prstGeom>
        </p:spPr>
      </p:pic>
      <p:pic>
        <p:nvPicPr>
          <p:cNvPr id="123905" name="Picture 1" descr="C:\Users\Маша Дима\Desktop\Лена садик доки 2021г\ФОТО 21-22\1651132388970.jpg"/>
          <p:cNvPicPr>
            <a:picLocks noChangeAspect="1" noChangeArrowheads="1"/>
          </p:cNvPicPr>
          <p:nvPr/>
        </p:nvPicPr>
        <p:blipFill>
          <a:blip r:embed="rId4"/>
          <a:srcRect l="5778"/>
          <a:stretch>
            <a:fillRect/>
          </a:stretch>
        </p:blipFill>
        <p:spPr bwMode="auto">
          <a:xfrm>
            <a:off x="3524240" y="3643314"/>
            <a:ext cx="6238876" cy="3052094"/>
          </a:xfrm>
          <a:prstGeom prst="rect">
            <a:avLst/>
          </a:prstGeom>
          <a:noFill/>
        </p:spPr>
      </p:pic>
      <p:pic>
        <p:nvPicPr>
          <p:cNvPr id="159745" name="Picture 1" descr="C:\Users\Маша Дима\Desktop\Лена садик доки 2021г\Лена садик док\ОТЧЕТЫ\фотки на отчет 2023\IMG_20230118_081908.jpg"/>
          <p:cNvPicPr>
            <a:picLocks noChangeAspect="1" noChangeArrowheads="1"/>
          </p:cNvPicPr>
          <p:nvPr/>
        </p:nvPicPr>
        <p:blipFill>
          <a:blip r:embed="rId5" cstate="print"/>
          <a:srcRect l="17063" r="10853"/>
          <a:stretch>
            <a:fillRect/>
          </a:stretch>
        </p:blipFill>
        <p:spPr bwMode="auto">
          <a:xfrm>
            <a:off x="0" y="0"/>
            <a:ext cx="5667380" cy="3531818"/>
          </a:xfrm>
          <a:prstGeom prst="rect">
            <a:avLst/>
          </a:prstGeom>
          <a:noFill/>
        </p:spPr>
      </p:pic>
      <p:pic>
        <p:nvPicPr>
          <p:cNvPr id="159746" name="Picture 2" descr="C:\Users\Маша Дима\Desktop\Лена садик доки 2021г\Лена садик док\ОТЧЕТЫ\фотки на отчет 2023\IMG_20230112_090652.jpg"/>
          <p:cNvPicPr>
            <a:picLocks noChangeAspect="1" noChangeArrowheads="1"/>
          </p:cNvPicPr>
          <p:nvPr/>
        </p:nvPicPr>
        <p:blipFill>
          <a:blip r:embed="rId6" cstate="print"/>
          <a:srcRect t="11902" b="42322"/>
          <a:stretch>
            <a:fillRect/>
          </a:stretch>
        </p:blipFill>
        <p:spPr bwMode="auto">
          <a:xfrm>
            <a:off x="6024570" y="0"/>
            <a:ext cx="3719514" cy="3571900"/>
          </a:xfrm>
          <a:prstGeom prst="rect">
            <a:avLst/>
          </a:prstGeom>
          <a:noFill/>
        </p:spPr>
      </p:pic>
      <p:pic>
        <p:nvPicPr>
          <p:cNvPr id="159747" name="Picture 3" descr="C:\Users\Маша Дима\Desktop\Лена садик доки 2021г\Лена садик док\ОТЧЕТЫ\фотки на отчет 2023\IMG_20230112_090734.jpg"/>
          <p:cNvPicPr>
            <a:picLocks noChangeAspect="1" noChangeArrowheads="1"/>
          </p:cNvPicPr>
          <p:nvPr/>
        </p:nvPicPr>
        <p:blipFill>
          <a:blip r:embed="rId7" cstate="print"/>
          <a:srcRect t="30213" b="30419"/>
          <a:stretch>
            <a:fillRect/>
          </a:stretch>
        </p:blipFill>
        <p:spPr bwMode="auto">
          <a:xfrm>
            <a:off x="0" y="3643314"/>
            <a:ext cx="3505200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" y="0"/>
            <a:ext cx="9901600" cy="6858000"/>
          </a:xfrm>
          <a:prstGeom prst="rect">
            <a:avLst/>
          </a:prstGeom>
        </p:spPr>
      </p:pic>
      <p:pic>
        <p:nvPicPr>
          <p:cNvPr id="122881" name="Picture 1" descr="C:\Users\Маша Дима\Desktop\Лена садик доки 2021г\ФОТО 21-22\16511329151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8686" y="0"/>
            <a:ext cx="4972051" cy="37290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66852" y="357166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Занятия на прогулке</a:t>
            </a:r>
            <a:endParaRPr lang="ru-RU" dirty="0"/>
          </a:p>
        </p:txBody>
      </p:sp>
      <p:pic>
        <p:nvPicPr>
          <p:cNvPr id="158721" name="Picture 1" descr="C:\Users\Маша Дима\Desktop\Лена садик доки 2021г\Лена садик док\ОТЧЕТЫ\фотки на отчет 2023\IMG_20230228_165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166" y="3352800"/>
            <a:ext cx="780288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Маша Дима\Desktop\Лена садик доки 2021г\Лена садик док\ОТЧЕТЫ\фотки на отчет 2023\IMG_20230428_113552.jpg"/>
          <p:cNvPicPr>
            <a:picLocks noChangeAspect="1" noChangeArrowheads="1"/>
          </p:cNvPicPr>
          <p:nvPr/>
        </p:nvPicPr>
        <p:blipFill>
          <a:blip r:embed="rId2" cstate="print"/>
          <a:srcRect l="4944"/>
          <a:stretch>
            <a:fillRect/>
          </a:stretch>
        </p:blipFill>
        <p:spPr bwMode="auto">
          <a:xfrm>
            <a:off x="144509" y="1285860"/>
            <a:ext cx="9523399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174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6434" y="0"/>
            <a:ext cx="9924918" cy="6858000"/>
          </a:xfrm>
        </p:spPr>
      </p:pic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512498" y="1384301"/>
            <a:ext cx="9132094" cy="25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</a:pP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  <a:cs typeface="Times New Roman" pitchFamily="18" charset="0"/>
              </a:rPr>
              <a:t>В  своей  работе  использую методическую литературу :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 «От рождения до школы» под ред. Н. Е.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  <a:cs typeface="Times New Roman" pitchFamily="18" charset="0"/>
              </a:rPr>
              <a:t>, М. А. Васильевой, Т. С. Комаровой. </a:t>
            </a:r>
            <a:endParaRPr lang="ru-RU" altLang="ru-RU" sz="1400" b="1" dirty="0">
              <a:solidFill>
                <a:srgbClr val="143F6A"/>
              </a:solidFill>
              <a:latin typeface="Times New Roman" pitchFamily="18" charset="0"/>
            </a:endParaRP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ФГОС Малоподвижные игры и игровые упражнения (3-7 лет) Борисова М. М.</a:t>
            </a: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ФГОС Оздоровительная гимнастика. Комплексы упражнений для детей 3-7 лет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</a:rPr>
              <a:t>Пензулаева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Л. И. </a:t>
            </a: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ФГОС Сборник подвижных игр (2-7 лет)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</a:rPr>
              <a:t>Степаненкова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	Э. Я. </a:t>
            </a: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ФГОС Физическая культура в детском саду. (3-4 года)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</a:rPr>
              <a:t>Пензулаева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Л. И. </a:t>
            </a: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ФГОС Физическая культура в детском саду. (4-5 лет). Средняя группа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</a:rPr>
              <a:t>Пензулаева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Л. И. </a:t>
            </a:r>
          </a:p>
          <a:p>
            <a:pPr eaLnBrk="1" hangingPunct="1"/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ФГОС Физическая культура в детском саду. (5-6 лет). Старшая группа  </a:t>
            </a:r>
            <a:r>
              <a:rPr lang="ru-RU" altLang="ru-RU" sz="1400" b="1" dirty="0" err="1">
                <a:solidFill>
                  <a:srgbClr val="143F6A"/>
                </a:solidFill>
                <a:latin typeface="Times New Roman" pitchFamily="18" charset="0"/>
              </a:rPr>
              <a:t>Пензулаева</a:t>
            </a:r>
            <a:r>
              <a:rPr lang="ru-RU" altLang="ru-RU" sz="1400" b="1" dirty="0">
                <a:solidFill>
                  <a:srgbClr val="143F6A"/>
                </a:solidFill>
                <a:latin typeface="Times New Roman" pitchFamily="18" charset="0"/>
              </a:rPr>
              <a:t> Л. И  </a:t>
            </a:r>
            <a:endParaRPr lang="ru-RU" altLang="ru-RU" sz="1400" b="1" dirty="0" smtClean="0">
              <a:solidFill>
                <a:srgbClr val="143F6A"/>
              </a:solidFill>
              <a:latin typeface="Times New Roman" pitchFamily="18" charset="0"/>
            </a:endParaRPr>
          </a:p>
          <a:p>
            <a:pPr eaLnBrk="1" hangingPunct="1"/>
            <a:r>
              <a:rPr lang="ru-RU" altLang="ru-RU" sz="1400" b="1" dirty="0" smtClean="0">
                <a:solidFill>
                  <a:srgbClr val="143F6A"/>
                </a:solidFill>
                <a:latin typeface="Times New Roman" pitchFamily="18" charset="0"/>
              </a:rPr>
              <a:t>    </a:t>
            </a:r>
          </a:p>
          <a:p>
            <a:pPr eaLnBrk="1" hangingPunct="1"/>
            <a:r>
              <a:rPr lang="ru-RU" altLang="ru-RU" sz="1400" b="1" dirty="0" smtClean="0">
                <a:solidFill>
                  <a:srgbClr val="143F6A"/>
                </a:solidFill>
                <a:latin typeface="Times New Roman" pitchFamily="18" charset="0"/>
              </a:rPr>
              <a:t>                </a:t>
            </a:r>
            <a:endParaRPr lang="ru-RU" altLang="ru-RU" sz="1400" b="1" dirty="0">
              <a:solidFill>
                <a:srgbClr val="143F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161" y="841158"/>
            <a:ext cx="842493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МЕТОДИЧЕСКОЕ  ОБЕСПЕЧЕНИЕ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5282" y="3429000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инструктора по физической культуре для детей от 3 до 7 лет</a:t>
            </a:r>
          </a:p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Календарное планирование для  младшей, средней, старшей и подготовительной групп </a:t>
            </a:r>
          </a:p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утренней гимнастики</a:t>
            </a:r>
          </a:p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Конспекты, сценарии физкультурных досугов и развлечений</a:t>
            </a:r>
          </a:p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подвижных игр для детей дошкольного возраста</a:t>
            </a:r>
          </a:p>
          <a:p>
            <a:pPr marL="324491" indent="-324491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физкультурных минуток</a:t>
            </a:r>
            <a:endParaRPr lang="ru-RU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8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4672829_3-p-sportivnie-foni-dlya-detskogo-sada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145410" name="Picture 2" descr="C:\Users\Маша Дима\Desktop\Лена садик доки 2021г\Лена садик док\ОТЧЕТЫ\фотки на отчет 2023\IMG_20230410_102211 (1).jpg"/>
          <p:cNvPicPr>
            <a:picLocks noChangeAspect="1" noChangeArrowheads="1"/>
          </p:cNvPicPr>
          <p:nvPr/>
        </p:nvPicPr>
        <p:blipFill>
          <a:blip r:embed="rId3" cstate="print"/>
          <a:srcRect l="10986" t="10190" r="30830"/>
          <a:stretch>
            <a:fillRect/>
          </a:stretch>
        </p:blipFill>
        <p:spPr bwMode="auto">
          <a:xfrm>
            <a:off x="1238224" y="1000108"/>
            <a:ext cx="6929486" cy="48048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81430" y="571480"/>
            <a:ext cx="1328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 апреля </a:t>
            </a:r>
            <a:endParaRPr lang="ru-RU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243</Words>
  <Application>Microsoft Office PowerPoint</Application>
  <PresentationFormat>Лист A4 (210x297 мм)</PresentationFormat>
  <Paragraphs>51</Paragraphs>
  <Slides>16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PDF</vt:lpstr>
      <vt:lpstr>Слайд 1</vt:lpstr>
      <vt:lpstr> Голованова Елена Тамоновна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Маша Дима</cp:lastModifiedBy>
  <cp:revision>184</cp:revision>
  <dcterms:created xsi:type="dcterms:W3CDTF">2016-06-03T14:12:26Z</dcterms:created>
  <dcterms:modified xsi:type="dcterms:W3CDTF">2023-05-16T10:24:14Z</dcterms:modified>
</cp:coreProperties>
</file>