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FF"/>
    <a:srgbClr val="FF9900"/>
    <a:srgbClr val="DAF2FA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71" d="100"/>
          <a:sy n="71" d="100"/>
        </p:scale>
        <p:origin x="-11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3613A-F152-429A-A18F-BC9A0205EE9E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9D95E-54D8-4A5F-B10F-448EA19EC2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290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9D95E-54D8-4A5F-B10F-448EA19EC27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791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9D95E-54D8-4A5F-B10F-448EA19EC27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50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2E01-C15F-41DB-A9E4-867FAB75FF44}" type="datetimeFigureOut">
              <a:rPr lang="ru-RU" smtClean="0"/>
              <a:pPr/>
              <a:t>06.12.2016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B89F8-3EF2-42E9-BA6E-4C980C9AF5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2E01-C15F-41DB-A9E4-867FAB75FF44}" type="datetimeFigureOut">
              <a:rPr lang="ru-RU" smtClean="0"/>
              <a:pPr/>
              <a:t>06.12.2016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B89F8-3EF2-42E9-BA6E-4C980C9AF5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2E01-C15F-41DB-A9E4-867FAB75FF44}" type="datetimeFigureOut">
              <a:rPr lang="ru-RU" smtClean="0"/>
              <a:pPr/>
              <a:t>06.12.2016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B89F8-3EF2-42E9-BA6E-4C980C9AF51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2E01-C15F-41DB-A9E4-867FAB75FF44}" type="datetimeFigureOut">
              <a:rPr lang="ru-RU" smtClean="0"/>
              <a:pPr/>
              <a:t>06.12.2016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B89F8-3EF2-42E9-BA6E-4C980C9AF51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2E01-C15F-41DB-A9E4-867FAB75FF44}" type="datetimeFigureOut">
              <a:rPr lang="ru-RU" smtClean="0"/>
              <a:pPr/>
              <a:t>06.12.2016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B89F8-3EF2-42E9-BA6E-4C980C9AF5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2E01-C15F-41DB-A9E4-867FAB75FF44}" type="datetimeFigureOut">
              <a:rPr lang="ru-RU" smtClean="0"/>
              <a:pPr/>
              <a:t>06.12.2016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B89F8-3EF2-42E9-BA6E-4C980C9AF51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2E01-C15F-41DB-A9E4-867FAB75FF44}" type="datetimeFigureOut">
              <a:rPr lang="ru-RU" smtClean="0"/>
              <a:pPr/>
              <a:t>06.12.2016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B89F8-3EF2-42E9-BA6E-4C980C9AF5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2E01-C15F-41DB-A9E4-867FAB75FF44}" type="datetimeFigureOut">
              <a:rPr lang="ru-RU" smtClean="0"/>
              <a:pPr/>
              <a:t>06.12.2016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B89F8-3EF2-42E9-BA6E-4C980C9AF5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2E01-C15F-41DB-A9E4-867FAB75FF44}" type="datetimeFigureOut">
              <a:rPr lang="ru-RU" smtClean="0"/>
              <a:pPr/>
              <a:t>06.12.2016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B89F8-3EF2-42E9-BA6E-4C980C9AF5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2E01-C15F-41DB-A9E4-867FAB75FF44}" type="datetimeFigureOut">
              <a:rPr lang="ru-RU" smtClean="0"/>
              <a:pPr/>
              <a:t>06.12.2016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B89F8-3EF2-42E9-BA6E-4C980C9AF51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2E01-C15F-41DB-A9E4-867FAB75FF44}" type="datetimeFigureOut">
              <a:rPr lang="ru-RU" smtClean="0"/>
              <a:pPr/>
              <a:t>06.12.2016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B89F8-3EF2-42E9-BA6E-4C980C9AF51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A032E01-C15F-41DB-A9E4-867FAB75FF44}" type="datetimeFigureOut">
              <a:rPr lang="ru-RU" smtClean="0"/>
              <a:pPr/>
              <a:t>06.12.2016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6CB89F8-3EF2-42E9-BA6E-4C980C9AF51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5800" y="332656"/>
            <a:ext cx="7772400" cy="115212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Государственное бюджетное дошкольное образовательное учереждения д/с №25 «Солнышко»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16832"/>
            <a:ext cx="8424936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i="1" dirty="0" smtClean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Формирование элементарных математических представлений у дошкольников посредством дидактических игр</a:t>
            </a:r>
            <a:endParaRPr lang="ru-RU" sz="3000" b="1" i="1" dirty="0">
              <a:ln w="11430"/>
              <a:solidFill>
                <a:srgbClr val="FF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4566027"/>
            <a:ext cx="45365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выполнила: </a:t>
            </a:r>
          </a:p>
          <a:p>
            <a:pPr algn="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 algn="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Каипова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Айнур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Алдабергеновна</a:t>
            </a:r>
            <a:endParaRPr lang="ru-RU" sz="20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Провела 17.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02.2016 года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                                                                          </a:t>
            </a:r>
            <a:endParaRPr lang="ru-RU" dirty="0"/>
          </a:p>
        </p:txBody>
      </p:sp>
      <p:pic>
        <p:nvPicPr>
          <p:cNvPr id="1026" name="Picture 2" descr="C:\Users\Галым\Desktop\1289034661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44" y="3593221"/>
            <a:ext cx="4320480" cy="305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19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40809" y="2387933"/>
            <a:ext cx="4926011" cy="3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50713"/>
            <a:ext cx="3782566" cy="2127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C:\Users\Галым\Desktop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46" y="3573016"/>
            <a:ext cx="3802917" cy="280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15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5158" y="332656"/>
            <a:ext cx="458010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400" b="1" i="1" cap="all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anose="02040502050405020303" pitchFamily="18" charset="0"/>
              </a:rPr>
              <a:t>Дидактическая игра «Живая неделя»</a:t>
            </a:r>
            <a:endParaRPr lang="ru-RU" sz="1400" b="1" i="1" cap="all" spc="0" dirty="0">
              <a:ln/>
              <a:solidFill>
                <a:schemeClr val="tx1">
                  <a:lumMod val="95000"/>
                  <a:lumOff val="5000"/>
                </a:schemeClr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47266" y="3769295"/>
            <a:ext cx="438145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all" dirty="0" smtClean="0">
                <a:ln w="0"/>
                <a:solidFill>
                  <a:srgbClr val="00B050"/>
                </a:solidFill>
                <a:effectLst/>
              </a:rPr>
              <a:t>Дидактическая игра «Какой цифры не стало?»</a:t>
            </a:r>
            <a:endParaRPr lang="ru-RU" sz="1400" b="1" cap="all" dirty="0">
              <a:ln w="0"/>
              <a:solidFill>
                <a:srgbClr val="00B050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4047" y="317267"/>
            <a:ext cx="3866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66"/>
                </a:solidFill>
              </a:rPr>
              <a:t>Составление геометрических фигур из счётных палочек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5260" y="3172425"/>
            <a:ext cx="408541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anose="02040502050405020303" pitchFamily="18" charset="0"/>
              </a:rPr>
              <a:t>Игры с ребусами и лабиринтами</a:t>
            </a:r>
            <a:endParaRPr lang="ru-RU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eorgia" panose="02040502050405020303" pitchFamily="18" charset="0"/>
            </a:endParaRPr>
          </a:p>
        </p:txBody>
      </p:sp>
      <p:pic>
        <p:nvPicPr>
          <p:cNvPr id="14" name="Picture 3" descr="C:\Documents and Settings\Admin.ASTANINS\Рабочий стол\картинки\задач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52490">
            <a:off x="4277635" y="2358661"/>
            <a:ext cx="1341801" cy="1002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1" y="1117733"/>
            <a:ext cx="4107338" cy="245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2" y="4149947"/>
            <a:ext cx="3885320" cy="260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01597"/>
            <a:ext cx="3216249" cy="192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427" y="3769295"/>
            <a:ext cx="4360243" cy="298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87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>Работа с родителями</a:t>
            </a:r>
            <a:endParaRPr lang="ru-RU" sz="40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1758294"/>
            <a:ext cx="3888432" cy="44935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anose="02030602050306030303" pitchFamily="18" charset="0"/>
              </a:rPr>
              <a:t> - Родительское собрание «Роль дидактических игр в развитии математических способностей детей» </a:t>
            </a:r>
          </a:p>
          <a:p>
            <a:r>
              <a:rPr lang="ru-RU" sz="2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anose="02030602050306030303" pitchFamily="18" charset="0"/>
              </a:rPr>
              <a:t>- Индивидуальные консультации «Дидактическая игра в жизни ребенка»</a:t>
            </a:r>
          </a:p>
          <a:p>
            <a:r>
              <a:rPr lang="ru-RU" sz="2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anose="02030602050306030303" pitchFamily="18" charset="0"/>
              </a:rPr>
              <a:t>- Анкетирование</a:t>
            </a:r>
          </a:p>
          <a:p>
            <a:r>
              <a:rPr lang="ru-RU" sz="2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anose="02030602050306030303" pitchFamily="18" charset="0"/>
              </a:rPr>
              <a:t>- Наглядная информация «Играйте вместе с детьми»</a:t>
            </a:r>
          </a:p>
          <a:p>
            <a:r>
              <a:rPr lang="ru-RU" sz="2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anose="02030602050306030303" pitchFamily="18" charset="0"/>
              </a:rPr>
              <a:t>- Круглый стол «Завтра в школу»</a:t>
            </a:r>
            <a:endParaRPr lang="ru-RU" sz="2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04" y="1988840"/>
            <a:ext cx="431862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0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60648"/>
            <a:ext cx="8784976" cy="6270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99593" y="620688"/>
            <a:ext cx="792088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i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nstantia" panose="02030602050306030303" pitchFamily="18" charset="0"/>
              </a:rPr>
              <a:t>В РЕЗУЛЬТАТЕ МОЕЙ РАБОТЫ ДЕТИ СТАЛИ БОЛЕЕ АКТИВНО , ИСПОЛЬЗОВАТЬ ПОЛНЫЕ ОТВЕТЫ, ИХ  ОТВЕТЫ ОСНОВАНЫ НА  ДОКАЗАТЕЛЬСТВАХ. СТАЛИ БОЛЕЕ САМОСТОЯТЕЛЬНЫ, УЛУЧШИЛАСЬ ПАМЯТЬ, УМЕНИЕ РАССУЖДАТЬ, ДУМАТЬ.</a:t>
            </a:r>
            <a:endParaRPr lang="ru-RU" sz="2000" b="1" i="1" cap="none" spc="0" dirty="0">
              <a:ln w="17780" cmpd="sng">
                <a:noFill/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02795"/>
            <a:ext cx="4096456" cy="254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99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844824"/>
            <a:ext cx="8640960" cy="44644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i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	Сегодня</a:t>
            </a:r>
            <a:r>
              <a:rPr lang="ru-RU" i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, а тем более,  завтра, математика </a:t>
            </a:r>
            <a:r>
              <a:rPr lang="ru-RU" i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необходима </a:t>
            </a:r>
            <a:r>
              <a:rPr lang="ru-RU" i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огромному числу людей различных профессий. Для умственного развития детей, существенное значение имеет приобретение математических представлений, которые активно влияют на формирование умственной деятельности. Все полученные знания и умения закрепляются в дидактических играх. Дидактическая игра требует усидчивости, использование мыслительного процесса, в игре ребенок легко раскрывает свои творческие способности, осваивает новые знания, развивает наблюдательность, учится размышлять, анализировать, преодолевать трудности.</a:t>
            </a: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67544" y="637237"/>
            <a:ext cx="4608512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3500">
                  <a:solidFill>
                    <a:srgbClr val="FF0000">
                      <a:alpha val="65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50" endPos="85000" dist="60007" dir="5400000" sy="-100000" algn="bl" rotWithShape="0"/>
                </a:effectLst>
                <a:latin typeface="+mn-lt"/>
              </a:rPr>
              <a:t>Актуальность </a:t>
            </a:r>
          </a:p>
        </p:txBody>
      </p:sp>
      <p:pic>
        <p:nvPicPr>
          <p:cNvPr id="2050" name="Picture 2" descr="C:\Users\Галым\Desktop\2d8ac21ef99cb7ed998dba7776aeaf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5668">
            <a:off x="6666059" y="294465"/>
            <a:ext cx="1453307" cy="148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98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14406"/>
            <a:ext cx="8568952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Georgia" panose="02040502050405020303" pitchFamily="18" charset="0"/>
                <a:cs typeface="Times New Roman" panose="02020603050405020304" pitchFamily="18" charset="0"/>
              </a:rPr>
              <a:t>Необходимость использования </a:t>
            </a:r>
            <a:r>
              <a:rPr lang="ru-RU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дидактической </a:t>
            </a:r>
            <a:r>
              <a:rPr lang="ru-RU" b="1" dirty="0">
                <a:latin typeface="Georgia" panose="02040502050405020303" pitchFamily="18" charset="0"/>
                <a:cs typeface="Times New Roman" panose="02020603050405020304" pitchFamily="18" charset="0"/>
              </a:rPr>
              <a:t>игры, как средства обучения детей в дошкольный период определяется рядом причин: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428694" y="1124744"/>
            <a:ext cx="4591578" cy="948298"/>
          </a:xfrm>
          <a:prstGeom prst="round2DiagRect">
            <a:avLst/>
          </a:prstGeom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900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99792" y="1052736"/>
            <a:ext cx="410445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1. </a:t>
            </a:r>
            <a:r>
              <a:rPr lang="ru-RU" sz="1600" b="1" dirty="0">
                <a:ln w="1905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Игровая деятельность, как ведущая в дошкольном детстве еще не потеряла своего </a:t>
            </a:r>
            <a:r>
              <a:rPr lang="ru-RU" sz="1600" b="1" dirty="0" smtClean="0">
                <a:ln w="1905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значения.</a:t>
            </a:r>
            <a:endParaRPr lang="ru-RU" sz="1600" b="1" dirty="0">
              <a:ln w="1905">
                <a:solidFill>
                  <a:schemeClr val="bg2">
                    <a:lumMod val="10000"/>
                  </a:schemeClr>
                </a:solidFill>
              </a:ln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57362" y="2090466"/>
            <a:ext cx="2134608" cy="2706685"/>
          </a:xfrm>
          <a:prstGeom prst="round2DiagRect">
            <a:avLst/>
          </a:prstGeom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900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44" y="2420888"/>
            <a:ext cx="2134608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2.</a:t>
            </a:r>
            <a:r>
              <a:rPr lang="ru-RU" sz="1600" b="1" dirty="0" smtClean="0">
                <a:ln w="190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Освоение НОД</a:t>
            </a:r>
            <a:endParaRPr lang="ru-RU" sz="1600" b="1" dirty="0">
              <a:ln w="1905">
                <a:solidFill>
                  <a:schemeClr val="tx1"/>
                </a:solidFill>
              </a:ln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90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деятельностью, включение в нее детей идет </a:t>
            </a:r>
            <a:r>
              <a:rPr lang="ru-RU" sz="1600" b="1" dirty="0" smtClean="0">
                <a:ln w="190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медленно.</a:t>
            </a:r>
            <a:endParaRPr lang="ru-RU" sz="1600" b="1" dirty="0">
              <a:ln w="1905">
                <a:solidFill>
                  <a:schemeClr val="tx1"/>
                </a:solidFill>
              </a:ln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948264" y="2073042"/>
            <a:ext cx="1944216" cy="2724108"/>
          </a:xfrm>
          <a:prstGeom prst="round2DiagRect">
            <a:avLst/>
          </a:prstGeom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900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020272" y="2132856"/>
            <a:ext cx="187220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90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4. </a:t>
            </a:r>
            <a:r>
              <a:rPr lang="ru-RU" sz="1600" b="1" dirty="0" smtClean="0">
                <a:ln w="190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Недостаточно </a:t>
            </a:r>
            <a:endParaRPr lang="ru-RU" sz="1600" b="1" dirty="0">
              <a:ln w="1905">
                <a:solidFill>
                  <a:schemeClr val="tx1"/>
                </a:solidFill>
              </a:ln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n w="190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сформирована </a:t>
            </a:r>
            <a:endParaRPr lang="ru-RU" sz="1600" b="1" dirty="0">
              <a:ln w="1905">
                <a:solidFill>
                  <a:schemeClr val="tx1"/>
                </a:solidFill>
              </a:ln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n w="190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познавательная </a:t>
            </a:r>
            <a:r>
              <a:rPr lang="ru-RU" sz="1600" b="1" dirty="0">
                <a:ln w="190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мотивация</a:t>
            </a:r>
            <a:r>
              <a:rPr lang="ru-RU" b="1" dirty="0">
                <a:ln w="190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. 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632484" y="5013176"/>
            <a:ext cx="6899956" cy="1584176"/>
          </a:xfrm>
          <a:prstGeom prst="round2DiagRect">
            <a:avLst/>
          </a:prstGeom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900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085249" y="5011341"/>
            <a:ext cx="6231167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90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3. Имеются возрастные особенности детей, связанные с недостаточной устойчивостью и произвольностью внимания, преимущественно непроизвольным развитием памяти, преобладанием наглядно-образного типа мышления. Дидактическая игра как раз и способствует развитию у детей психических процессов.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3074" name="Picture 2" descr="C:\Users\Галым\Desktop\solnushko_dlya_detei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98" y="2222286"/>
            <a:ext cx="4286250" cy="257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812319"/>
      </p:ext>
    </p:extLst>
  </p:cSld>
  <p:clrMapOvr>
    <a:masterClrMapping/>
  </p:clrMapOvr>
  <p:transition spd="med" advClick="0" advTm="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9952" y="692696"/>
            <a:ext cx="4824536" cy="357020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50" dirty="0">
                <a:ln w="1143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FF00"/>
                </a:solidFill>
              </a:rPr>
              <a:t>Гипотеза</a:t>
            </a:r>
            <a:r>
              <a:rPr lang="ru-RU" sz="2600" b="1" spc="50" dirty="0">
                <a:ln w="1143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FF00"/>
                </a:solidFill>
                <a:latin typeface="a_AntiqueGr" pitchFamily="82" charset="-52"/>
              </a:rPr>
              <a:t> - </a:t>
            </a:r>
            <a:r>
              <a:rPr lang="ru-RU" sz="2600" b="1" spc="50" dirty="0">
                <a:ln w="1143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FF00"/>
                </a:solidFill>
              </a:rPr>
              <a:t>если применять дидактическую игру в непосредственной образовательной деятельности  математики в ДОУ, то активизируется познавательная деятельность дошкольников</a:t>
            </a:r>
            <a:r>
              <a:rPr lang="ru-RU" sz="2400" b="1" spc="50" dirty="0">
                <a:ln w="1143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FF00"/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 dirty="0">
              <a:ln w="11430"/>
              <a:solidFill>
                <a:srgbClr val="00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69414"/>
            <a:ext cx="3995936" cy="245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30" y="3969414"/>
            <a:ext cx="3995936" cy="245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4520" y="593651"/>
            <a:ext cx="3240362" cy="286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708465"/>
      </p:ext>
    </p:extLst>
  </p:cSld>
  <p:clrMapOvr>
    <a:masterClrMapping/>
  </p:clrMapOvr>
  <p:transition spd="med" advClick="0" advTm="2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568" y="404664"/>
            <a:ext cx="792088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Новизна опыта: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568" y="1124744"/>
            <a:ext cx="821188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Новизна опыта заключается в использовании различных  игровых методов и форм  при проведении непосредственной образовательной деятельности по математике. В дидактических играх есть возможность формировать новые знания, знакомить детей со способами действий, каждая из игр решает конкретную дидактическую задачу по совершенствованию представлений детей.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34" y="4312466"/>
            <a:ext cx="2489710" cy="19537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261" y="3967640"/>
            <a:ext cx="4649003" cy="256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615281"/>
      </p:ext>
    </p:extLst>
  </p:cSld>
  <p:clrMapOvr>
    <a:masterClrMapping/>
  </p:clrMapOvr>
  <p:transition spd="med" advClick="0" advTm="2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173473"/>
            <a:ext cx="84969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convex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indent="450850" algn="just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педагогической работы  </a:t>
            </a:r>
            <a:r>
              <a:rPr lang="ru-RU" sz="2400" b="1" dirty="0"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50" endPos="85000" dist="29997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n w="18415" cmpd="sng">
                  <a:noFill/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выявить возможности игры, как средства формирования усвоенного материала в непосредственной образовательной деятельности формировании элементарных математических представлений у дошкольников. </a:t>
            </a:r>
            <a:endParaRPr lang="ru-RU" sz="2400" dirty="0">
              <a:ln w="18415" cmpd="sng">
                <a:noFill/>
                <a:prstDash val="solid"/>
              </a:ln>
              <a:solidFill>
                <a:srgbClr val="00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529" y="2058065"/>
            <a:ext cx="671942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ln w="1016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Задачи: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ln w="1016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 - Изучить психолого-педагогическую литературу по данной теме;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ln w="1016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 - Изучить и определить теоретические предпосылки исследования проблемы  игры, как метода обучения в ДОУ в современной педагогической литературе;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ln w="1016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 - Изучить передовой педагогический опыт использования игры, как средства организации познавательной деятельности дошкольников в процессе обучения математики;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ln w="1016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 - Изучить на практике воздействие дидактической игры на мысли тельные процессы дошкольников</a:t>
            </a:r>
            <a:r>
              <a:rPr lang="ru-RU" sz="1600" b="1" i="1" dirty="0" smtClean="0">
                <a:ln w="1016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ln w="1016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- Разработать систему в образоват.деятельности по формированию элементарных математических представлений с использованием дидактических игр;</a:t>
            </a:r>
            <a:endParaRPr lang="ru-RU" sz="1600" b="1" i="1" dirty="0">
              <a:ln w="1016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ln w="1016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 - Активизировать совместную деятельность родителей и воспитателя в непосредственной образовательной деятельности ФЭМП у дошкольников.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1187624" y="2204864"/>
            <a:ext cx="1080120" cy="1008112"/>
          </a:xfrm>
          <a:prstGeom prst="curvedRightArrow">
            <a:avLst>
              <a:gd name="adj1" fmla="val 25000"/>
              <a:gd name="adj2" fmla="val 55723"/>
              <a:gd name="adj3" fmla="val 25000"/>
            </a:avLst>
          </a:prstGeom>
          <a:effectLst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  <a:reflection blurRad="6350" stA="50000" endA="295" endPos="92000" dist="101600" dir="5400000" sy="-100000" algn="bl" rotWithShape="0"/>
            <a:softEdge rad="12700"/>
          </a:effectLst>
          <a:scene3d>
            <a:camera prst="isometricRightUp"/>
            <a:lightRig rig="threePt" dir="t"/>
          </a:scene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Галым\Desktop\custom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81" y="4458722"/>
            <a:ext cx="1960986" cy="160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Галым\Desktop\img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" y="3247169"/>
            <a:ext cx="2120112" cy="110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279133"/>
      </p:ext>
    </p:extLst>
  </p:cSld>
  <p:clrMapOvr>
    <a:masterClrMapping/>
  </p:clrMapOvr>
  <p:transition spd="med" advClick="0" advTm="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77455" y="2550094"/>
            <a:ext cx="1798601" cy="1710192"/>
          </a:xfrm>
          <a:prstGeom prst="ellipse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326069" y="2882140"/>
            <a:ext cx="167797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Constantia" pitchFamily="18" charset="0"/>
              </a:rPr>
              <a:t>Дидактические игры по ФЭМП у дошкольников</a:t>
            </a:r>
          </a:p>
        </p:txBody>
      </p:sp>
      <p:sp>
        <p:nvSpPr>
          <p:cNvPr id="24" name="Овал 23"/>
          <p:cNvSpPr/>
          <p:nvPr/>
        </p:nvSpPr>
        <p:spPr>
          <a:xfrm rot="18660547">
            <a:off x="1491688" y="4067377"/>
            <a:ext cx="2458874" cy="1890765"/>
          </a:xfrm>
          <a:prstGeom prst="ellipse">
            <a:avLst/>
          </a:prstGeom>
          <a:solidFill>
            <a:srgbClr val="FF00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 rot="13491006">
            <a:off x="4750541" y="3930123"/>
            <a:ext cx="2522397" cy="1753849"/>
          </a:xfrm>
          <a:prstGeom prst="ellipse">
            <a:avLst/>
          </a:prstGeom>
          <a:solidFill>
            <a:schemeClr val="accent4">
              <a:lumMod val="7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 rot="20047481">
            <a:off x="4941439" y="1580392"/>
            <a:ext cx="2816043" cy="1656184"/>
          </a:xfrm>
          <a:prstGeom prst="ellipse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 rot="1074322">
            <a:off x="527125" y="1757530"/>
            <a:ext cx="2735366" cy="1838850"/>
          </a:xfrm>
          <a:prstGeom prst="ellipse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 rot="6141529">
            <a:off x="3395678" y="400165"/>
            <a:ext cx="2355400" cy="173435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rgbClr val="00B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 rot="1115596">
            <a:off x="883015" y="2252345"/>
            <a:ext cx="202358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onstantia" pitchFamily="18" charset="0"/>
              </a:rPr>
              <a:t>Игры с цифрами и числами</a:t>
            </a:r>
          </a:p>
          <a:p>
            <a:endParaRPr lang="ru-RU" dirty="0">
              <a:latin typeface="Constantia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 rot="-3131614">
            <a:off x="1715009" y="4452716"/>
            <a:ext cx="1952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Constantia" pitchFamily="18" charset="0"/>
              </a:rPr>
              <a:t>Игры путешествие во времени</a:t>
            </a:r>
          </a:p>
          <a:p>
            <a:endParaRPr lang="ru-RU" dirty="0">
              <a:latin typeface="Constantia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 rot="2650431">
            <a:off x="4954588" y="4164013"/>
            <a:ext cx="203835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Constantia" pitchFamily="18" charset="0"/>
              </a:rPr>
              <a:t>Игры на ориентировки в пространстве</a:t>
            </a:r>
          </a:p>
          <a:p>
            <a:endParaRPr lang="ru-RU" dirty="0">
              <a:latin typeface="Constantia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 rot="-1594137">
            <a:off x="5374826" y="1784072"/>
            <a:ext cx="21590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Constantia" pitchFamily="18" charset="0"/>
              </a:rPr>
              <a:t>Игры с геометрическими фигурами</a:t>
            </a:r>
          </a:p>
          <a:p>
            <a:endParaRPr lang="ru-RU" dirty="0">
              <a:latin typeface="Constantia" pitchFamily="18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 rot="-4135358">
            <a:off x="4027488" y="415925"/>
            <a:ext cx="15652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onstantia" pitchFamily="18" charset="0"/>
              </a:rPr>
              <a:t>Игры на логическое мышление </a:t>
            </a:r>
          </a:p>
          <a:p>
            <a:r>
              <a:rPr lang="ru-RU" dirty="0">
                <a:latin typeface="Constantia" pitchFamily="18" charset="0"/>
              </a:rPr>
              <a:t> </a:t>
            </a:r>
          </a:p>
          <a:p>
            <a:endParaRPr lang="ru-RU" dirty="0">
              <a:latin typeface="Constantia" pitchFamily="18" charset="0"/>
            </a:endParaRPr>
          </a:p>
        </p:txBody>
      </p:sp>
      <p:pic>
        <p:nvPicPr>
          <p:cNvPr id="20484" name="Picture 4" descr="C:\Documents and Settings\Admin.ASTANINS\Рабочий стол\Новая папка (3)\SAM_13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2068" y="5080620"/>
            <a:ext cx="1691680" cy="1268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6" name="Picture 6" descr="C:\Documents and Settings\Admin.ASTANINS\Рабочий стол\Новая папка (3)\SAM_13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723" y="5156076"/>
            <a:ext cx="2075723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7" name="Picture 7" descr="C:\Documents and Settings\Admin.ASTANINS\Рабочий стол\Новая папка (3)\SAM_13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53133" y="116632"/>
            <a:ext cx="1383307" cy="1037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9" name="Picture 9" descr="C:\Documents and Settings\Admin.ASTANINS\Рабочий стол\Новая папка (3)\SAM_13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-223284" y="3427254"/>
            <a:ext cx="1525620" cy="11442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2" name="Picture 12" descr="C:\Documents and Settings\Admin.ASTANINS\Рабочий стол\Новая папка (3)\SAM_136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0872" y="518266"/>
            <a:ext cx="1215817" cy="911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826" y="340803"/>
            <a:ext cx="1771325" cy="12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60749" y="2975021"/>
            <a:ext cx="2465362" cy="158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440" y="267894"/>
            <a:ext cx="2004121" cy="112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966" y="5588339"/>
            <a:ext cx="2146372" cy="120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734339"/>
      </p:ext>
    </p:extLst>
  </p:cSld>
  <p:clrMapOvr>
    <a:masterClrMapping/>
  </p:clrMapOvr>
  <p:transition spd="med" advClick="0" advTm="2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6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000"/>
                            </p:stCondLst>
                            <p:childTnLst>
                              <p:par>
                                <p:cTn id="6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4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  <p:bldP spid="30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454" y="197246"/>
            <a:ext cx="4320480" cy="6555641"/>
          </a:xfrm>
          <a:prstGeom prst="rect">
            <a:avLst/>
          </a:prstGeom>
          <a:solidFill>
            <a:srgbClr val="FFFF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Дидактическая игра на ориентировку пространстве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«Расскажи про свой узор».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Цель: Учить детей овладевать пространственными представлениями слева, справа, вверху, внизу.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Материал: картинка с узором.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Ход игры: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У каждого играющего картинка с узором.  Дети рассказывают как располагаются элементы узора.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Например: В правом верхнем углу-круг, в левом верхнем углу-квадрат, в левом нижнем углу-прямоугольник, в правом нижнем углу-овал, в середине треугольник.</a:t>
            </a:r>
            <a:endParaRPr lang="ru-RU" b="1" i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34693" y="1564102"/>
            <a:ext cx="5616622" cy="38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086153"/>
      </p:ext>
    </p:extLst>
  </p:cSld>
  <p:clrMapOvr>
    <a:masterClrMapping/>
  </p:clrMapOvr>
  <p:transition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Галым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1" y="512350"/>
            <a:ext cx="4176464" cy="295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Галым\Desktop\custom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4664"/>
            <a:ext cx="350113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Галым\Desktop\5182649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88" y="3634649"/>
            <a:ext cx="4159267" cy="31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Галым\Desktop\2d8ac21ef99cb7ed998dba7776aeaf9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458" y="3895577"/>
            <a:ext cx="3240360" cy="260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97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735</TotalTime>
  <Words>519</Words>
  <Application>Microsoft Office PowerPoint</Application>
  <PresentationFormat>Экран (4:3)</PresentationFormat>
  <Paragraphs>60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Презентация PowerPoint</vt:lpstr>
      <vt:lpstr>Актуальность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Grey Wolf</cp:lastModifiedBy>
  <cp:revision>63</cp:revision>
  <dcterms:created xsi:type="dcterms:W3CDTF">2014-11-22T14:11:00Z</dcterms:created>
  <dcterms:modified xsi:type="dcterms:W3CDTF">2016-12-06T08:24:26Z</dcterms:modified>
</cp:coreProperties>
</file>